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  <p:sldId id="269" r:id="rId5"/>
    <p:sldId id="270" r:id="rId6"/>
    <p:sldId id="277" r:id="rId7"/>
    <p:sldId id="302" r:id="rId8"/>
    <p:sldId id="294" r:id="rId9"/>
    <p:sldId id="299" r:id="rId10"/>
    <p:sldId id="304" r:id="rId11"/>
    <p:sldId id="305" r:id="rId12"/>
    <p:sldId id="295" r:id="rId13"/>
    <p:sldId id="306" r:id="rId14"/>
    <p:sldId id="296" r:id="rId15"/>
    <p:sldId id="282" r:id="rId16"/>
    <p:sldId id="297" r:id="rId17"/>
    <p:sldId id="298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2162-13E8-4B0E-AEBE-2398FAFBC233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A7E9-D5A9-42D9-B922-29BE3414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7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2162-13E8-4B0E-AEBE-2398FAFBC233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A7E9-D5A9-42D9-B922-29BE3414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7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2162-13E8-4B0E-AEBE-2398FAFBC233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A7E9-D5A9-42D9-B922-29BE3414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26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D5DCE-A7FF-4F65-B6CF-356E70FF67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68870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2162-13E8-4B0E-AEBE-2398FAFBC233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A7E9-D5A9-42D9-B922-29BE3414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4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2162-13E8-4B0E-AEBE-2398FAFBC233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A7E9-D5A9-42D9-B922-29BE3414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3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2162-13E8-4B0E-AEBE-2398FAFBC233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A7E9-D5A9-42D9-B922-29BE3414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2162-13E8-4B0E-AEBE-2398FAFBC233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A7E9-D5A9-42D9-B922-29BE3414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4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2162-13E8-4B0E-AEBE-2398FAFBC233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A7E9-D5A9-42D9-B922-29BE3414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2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2162-13E8-4B0E-AEBE-2398FAFBC233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A7E9-D5A9-42D9-B922-29BE3414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9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2162-13E8-4B0E-AEBE-2398FAFBC233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A7E9-D5A9-42D9-B922-29BE3414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8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2162-13E8-4B0E-AEBE-2398FAFBC233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A7E9-D5A9-42D9-B922-29BE3414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9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62162-13E8-4B0E-AEBE-2398FAFBC233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EA7E9-D5A9-42D9-B922-29BE3414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1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op view back to school concept and education background concept. School  supplies, stationery accessories on grunge white wood background. Flat lay,  top view — office, group - Stock Photo | #2073324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8825" cy="690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1905000" y="2057400"/>
            <a:ext cx="762000" cy="762000"/>
          </a:xfrm>
          <a:prstGeom prst="ellipse">
            <a:avLst/>
          </a:prstGeom>
          <a:solidFill>
            <a:srgbClr val="FFFFCC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2667000" y="5105400"/>
            <a:ext cx="762000" cy="762000"/>
          </a:xfrm>
          <a:prstGeom prst="ellipse">
            <a:avLst/>
          </a:prstGeom>
          <a:solidFill>
            <a:srgbClr val="FFFFCC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3429000" y="1447800"/>
            <a:ext cx="762000" cy="762000"/>
          </a:xfrm>
          <a:prstGeom prst="ellipse">
            <a:avLst/>
          </a:prstGeom>
          <a:solidFill>
            <a:srgbClr val="FFFFCC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5562600" y="1066800"/>
            <a:ext cx="762000" cy="762000"/>
          </a:xfrm>
          <a:prstGeom prst="ellipse">
            <a:avLst/>
          </a:prstGeom>
          <a:solidFill>
            <a:srgbClr val="FFFFCC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9753600" y="457200"/>
            <a:ext cx="762000" cy="762000"/>
          </a:xfrm>
          <a:prstGeom prst="ellipse">
            <a:avLst/>
          </a:prstGeom>
          <a:solidFill>
            <a:srgbClr val="FFFFCC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5562600" y="2514600"/>
            <a:ext cx="762000" cy="762000"/>
          </a:xfrm>
          <a:prstGeom prst="ellipse">
            <a:avLst/>
          </a:prstGeom>
          <a:solidFill>
            <a:srgbClr val="FFFFCC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9220200" y="2362200"/>
            <a:ext cx="762000" cy="762000"/>
          </a:xfrm>
          <a:prstGeom prst="ellipse">
            <a:avLst/>
          </a:prstGeom>
          <a:solidFill>
            <a:srgbClr val="FFFFCC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9448800" y="3962400"/>
            <a:ext cx="762000" cy="762000"/>
          </a:xfrm>
          <a:prstGeom prst="ellipse">
            <a:avLst/>
          </a:prstGeom>
          <a:solidFill>
            <a:srgbClr val="FFFFCC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8839200" y="5791200"/>
            <a:ext cx="762000" cy="762000"/>
          </a:xfrm>
          <a:prstGeom prst="ellipse">
            <a:avLst/>
          </a:prstGeom>
          <a:solidFill>
            <a:srgbClr val="FFFFCC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1905000" y="3810000"/>
            <a:ext cx="762000" cy="762000"/>
          </a:xfrm>
          <a:prstGeom prst="ellipse">
            <a:avLst/>
          </a:prstGeom>
          <a:solidFill>
            <a:srgbClr val="FFFFCC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6400800" y="4419600"/>
            <a:ext cx="762000" cy="762000"/>
          </a:xfrm>
          <a:prstGeom prst="ellipse">
            <a:avLst/>
          </a:prstGeom>
          <a:solidFill>
            <a:srgbClr val="FFFFCC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7543800" y="3352800"/>
            <a:ext cx="762000" cy="762000"/>
          </a:xfrm>
          <a:prstGeom prst="ellipse">
            <a:avLst/>
          </a:prstGeom>
          <a:solidFill>
            <a:srgbClr val="FFFFCC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4724400" y="5562600"/>
            <a:ext cx="762000" cy="762000"/>
          </a:xfrm>
          <a:prstGeom prst="ellipse">
            <a:avLst/>
          </a:prstGeom>
          <a:solidFill>
            <a:srgbClr val="FFFFCC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9" name="Oval 17"/>
          <p:cNvSpPr>
            <a:spLocks noChangeArrowheads="1"/>
          </p:cNvSpPr>
          <p:nvPr/>
        </p:nvSpPr>
        <p:spPr bwMode="auto">
          <a:xfrm>
            <a:off x="7696200" y="1905000"/>
            <a:ext cx="762000" cy="762000"/>
          </a:xfrm>
          <a:prstGeom prst="ellipse">
            <a:avLst/>
          </a:prstGeom>
          <a:solidFill>
            <a:srgbClr val="FFFFCC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auto">
          <a:xfrm>
            <a:off x="4038600" y="3200400"/>
            <a:ext cx="762000" cy="762000"/>
          </a:xfrm>
          <a:prstGeom prst="ellipse">
            <a:avLst/>
          </a:prstGeom>
          <a:solidFill>
            <a:srgbClr val="FFFFCC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61" name="WordArt 19"/>
          <p:cNvSpPr>
            <a:spLocks noChangeArrowheads="1" noChangeShapeType="1" noTextEdit="1"/>
          </p:cNvSpPr>
          <p:nvPr/>
        </p:nvSpPr>
        <p:spPr bwMode="auto">
          <a:xfrm>
            <a:off x="2971800" y="744539"/>
            <a:ext cx="2362200" cy="64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rgbClr val="FF9999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UNIT 4</a:t>
            </a:r>
          </a:p>
        </p:txBody>
      </p:sp>
      <p:sp>
        <p:nvSpPr>
          <p:cNvPr id="3092" name="WordArt 20"/>
          <p:cNvSpPr>
            <a:spLocks noChangeArrowheads="1" noChangeShapeType="1" noTextEdit="1"/>
          </p:cNvSpPr>
          <p:nvPr/>
        </p:nvSpPr>
        <p:spPr bwMode="auto">
          <a:xfrm>
            <a:off x="446197" y="2050472"/>
            <a:ext cx="8277225" cy="18426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9000"/>
                      </a:srgbClr>
                    </a:gs>
                    <a:gs pos="12000">
                      <a:srgbClr val="E81766">
                        <a:alpha val="72720"/>
                      </a:srgbClr>
                    </a:gs>
                    <a:gs pos="27000">
                      <a:srgbClr val="EE3F17">
                        <a:alpha val="77370"/>
                      </a:srgbClr>
                    </a:gs>
                    <a:gs pos="48000">
                      <a:srgbClr val="FFFF00">
                        <a:alpha val="83880"/>
                      </a:srgbClr>
                    </a:gs>
                    <a:gs pos="64999">
                      <a:srgbClr val="1A8D48">
                        <a:alpha val="89150"/>
                      </a:srgbClr>
                    </a:gs>
                    <a:gs pos="78999">
                      <a:srgbClr val="0819FB">
                        <a:alpha val="9349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68392" dir="1308085" sy="50000" kx="2115830" algn="bl" rotWithShape="0">
                    <a:srgbClr val="FFFF99">
                      <a:alpha val="80000"/>
                    </a:srgbClr>
                  </a:outerShdw>
                </a:effectLst>
                <a:latin typeface="Arial Black"/>
              </a:rPr>
              <a:t>LEARNING </a:t>
            </a:r>
          </a:p>
          <a:p>
            <a:pPr algn="ctr" eaLnBrk="1" hangingPunct="1">
              <a:defRPr/>
            </a:pP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9000"/>
                      </a:srgbClr>
                    </a:gs>
                    <a:gs pos="12000">
                      <a:srgbClr val="E81766">
                        <a:alpha val="72720"/>
                      </a:srgbClr>
                    </a:gs>
                    <a:gs pos="27000">
                      <a:srgbClr val="EE3F17">
                        <a:alpha val="77370"/>
                      </a:srgbClr>
                    </a:gs>
                    <a:gs pos="48000">
                      <a:srgbClr val="FFFF00">
                        <a:alpha val="83880"/>
                      </a:srgbClr>
                    </a:gs>
                    <a:gs pos="64999">
                      <a:srgbClr val="1A8D48">
                        <a:alpha val="89150"/>
                      </a:srgbClr>
                    </a:gs>
                    <a:gs pos="78999">
                      <a:srgbClr val="0819FB">
                        <a:alpha val="9349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68392" dir="1308085" sy="50000" kx="2115830" algn="bl" rotWithShape="0">
                    <a:srgbClr val="FFFF99">
                      <a:alpha val="80000"/>
                    </a:srgbClr>
                  </a:outerShdw>
                </a:effectLst>
                <a:latin typeface="Arial Black"/>
              </a:rPr>
              <a:t>A 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9000"/>
                      </a:srgbClr>
                    </a:gs>
                    <a:gs pos="12000">
                      <a:srgbClr val="E81766">
                        <a:alpha val="72720"/>
                      </a:srgbClr>
                    </a:gs>
                    <a:gs pos="27000">
                      <a:srgbClr val="EE3F17">
                        <a:alpha val="77370"/>
                      </a:srgbClr>
                    </a:gs>
                    <a:gs pos="48000">
                      <a:srgbClr val="FFFF00">
                        <a:alpha val="83880"/>
                      </a:srgbClr>
                    </a:gs>
                    <a:gs pos="64999">
                      <a:srgbClr val="1A8D48">
                        <a:alpha val="89150"/>
                      </a:srgbClr>
                    </a:gs>
                    <a:gs pos="78999">
                      <a:srgbClr val="0819FB">
                        <a:alpha val="9349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68392" dir="1308085" sy="50000" kx="2115830" algn="bl" rotWithShape="0">
                    <a:srgbClr val="FFFF99">
                      <a:alpha val="80000"/>
                    </a:srgbClr>
                  </a:outerShdw>
                </a:effectLst>
                <a:latin typeface="Arial Black"/>
              </a:rPr>
              <a:t>FOREIGN 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9000"/>
                      </a:srgbClr>
                    </a:gs>
                    <a:gs pos="12000">
                      <a:srgbClr val="E81766">
                        <a:alpha val="72720"/>
                      </a:srgbClr>
                    </a:gs>
                    <a:gs pos="27000">
                      <a:srgbClr val="EE3F17">
                        <a:alpha val="77370"/>
                      </a:srgbClr>
                    </a:gs>
                    <a:gs pos="48000">
                      <a:srgbClr val="FFFF00">
                        <a:alpha val="83880"/>
                      </a:srgbClr>
                    </a:gs>
                    <a:gs pos="64999">
                      <a:srgbClr val="1A8D48">
                        <a:alpha val="89150"/>
                      </a:srgbClr>
                    </a:gs>
                    <a:gs pos="78999">
                      <a:srgbClr val="0819FB">
                        <a:alpha val="9349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68392" dir="1308085" sy="50000" kx="2115830" algn="bl" rotWithShape="0">
                    <a:srgbClr val="FFFF99">
                      <a:alpha val="80000"/>
                    </a:srgbClr>
                  </a:outerShdw>
                </a:effectLst>
                <a:latin typeface="Arial Black"/>
              </a:rPr>
              <a:t>LANGUAGE</a:t>
            </a:r>
          </a:p>
        </p:txBody>
      </p:sp>
      <p:sp>
        <p:nvSpPr>
          <p:cNvPr id="6165" name="WordArt 21"/>
          <p:cNvSpPr>
            <a:spLocks noChangeArrowheads="1" noChangeShapeType="1" noTextEdit="1"/>
          </p:cNvSpPr>
          <p:nvPr/>
        </p:nvSpPr>
        <p:spPr bwMode="auto">
          <a:xfrm>
            <a:off x="838200" y="4742441"/>
            <a:ext cx="7620000" cy="67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rgbClr val="FF9999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LISTEN - WRITE</a:t>
            </a:r>
          </a:p>
        </p:txBody>
      </p:sp>
    </p:spTree>
    <p:extLst>
      <p:ext uri="{BB962C8B-B14F-4D97-AF65-F5344CB8AC3E}">
        <p14:creationId xmlns:p14="http://schemas.microsoft.com/office/powerpoint/2010/main" val="4398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0"/>
          <p:cNvSpPr txBox="1">
            <a:spLocks noChangeArrowheads="1"/>
          </p:cNvSpPr>
          <p:nvPr/>
        </p:nvSpPr>
        <p:spPr bwMode="auto">
          <a:xfrm>
            <a:off x="1524000" y="0"/>
            <a:ext cx="304800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1/ Vocabulary:</a:t>
            </a:r>
          </a:p>
        </p:txBody>
      </p:sp>
      <p:sp>
        <p:nvSpPr>
          <p:cNvPr id="219167" name="Text Box 31"/>
          <p:cNvSpPr txBox="1">
            <a:spLocks noChangeArrowheads="1"/>
          </p:cNvSpPr>
          <p:nvPr/>
        </p:nvSpPr>
        <p:spPr bwMode="auto">
          <a:xfrm>
            <a:off x="1600199" y="1447800"/>
            <a:ext cx="4600575" cy="5847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request </a:t>
            </a:r>
            <a:r>
              <a:rPr lang="en-US" sz="3200" dirty="0"/>
              <a:t>/</a:t>
            </a:r>
            <a:r>
              <a:rPr lang="en-US" sz="3200" dirty="0" err="1"/>
              <a:t>rɪˈkwest</a:t>
            </a:r>
            <a:r>
              <a:rPr lang="en-US" sz="3200" dirty="0"/>
              <a:t>/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n):</a:t>
            </a:r>
          </a:p>
        </p:txBody>
      </p:sp>
      <p:sp>
        <p:nvSpPr>
          <p:cNvPr id="219168" name="Text Box 32"/>
          <p:cNvSpPr txBox="1">
            <a:spLocks noChangeArrowheads="1"/>
          </p:cNvSpPr>
          <p:nvPr/>
        </p:nvSpPr>
        <p:spPr bwMode="auto">
          <a:xfrm>
            <a:off x="7834332" y="1435715"/>
            <a:ext cx="281940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171" name="Text Box 35"/>
          <p:cNvSpPr txBox="1">
            <a:spLocks noChangeArrowheads="1"/>
          </p:cNvSpPr>
          <p:nvPr/>
        </p:nvSpPr>
        <p:spPr bwMode="auto">
          <a:xfrm>
            <a:off x="1600200" y="2133600"/>
            <a:ext cx="4600574" cy="5847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edition </a:t>
            </a:r>
            <a:r>
              <a:rPr lang="en-US" sz="3200" dirty="0"/>
              <a:t>/</a:t>
            </a:r>
            <a:r>
              <a:rPr lang="en-US" sz="3200" dirty="0" err="1"/>
              <a:t>ɪˈdɪʃn</a:t>
            </a:r>
            <a:r>
              <a:rPr lang="en-US" sz="3200" dirty="0"/>
              <a:t>/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n):</a:t>
            </a:r>
          </a:p>
        </p:txBody>
      </p:sp>
      <p:sp>
        <p:nvSpPr>
          <p:cNvPr id="219172" name="Text Box 36"/>
          <p:cNvSpPr txBox="1">
            <a:spLocks noChangeArrowheads="1"/>
          </p:cNvSpPr>
          <p:nvPr/>
        </p:nvSpPr>
        <p:spPr bwMode="auto">
          <a:xfrm>
            <a:off x="7758132" y="2133600"/>
            <a:ext cx="403860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in, lần xuất bản</a:t>
            </a:r>
          </a:p>
        </p:txBody>
      </p:sp>
      <p:sp>
        <p:nvSpPr>
          <p:cNvPr id="219173" name="Text Box 37"/>
          <p:cNvSpPr txBox="1">
            <a:spLocks noChangeArrowheads="1"/>
          </p:cNvSpPr>
          <p:nvPr/>
        </p:nvSpPr>
        <p:spPr bwMode="auto">
          <a:xfrm>
            <a:off x="1600199" y="2849564"/>
            <a:ext cx="5886451" cy="5847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detail </a:t>
            </a:r>
            <a:r>
              <a:rPr lang="en-US" sz="3200" dirty="0"/>
              <a:t>/ˈ</a:t>
            </a:r>
            <a:r>
              <a:rPr lang="en-US" sz="3200" dirty="0" err="1"/>
              <a:t>diːteɪl</a:t>
            </a:r>
            <a:r>
              <a:rPr lang="en-US" sz="3200" dirty="0" smtClean="0"/>
              <a:t>/</a:t>
            </a:r>
            <a:r>
              <a:rPr lang="en-US" sz="3200" dirty="0"/>
              <a:t> /</a:t>
            </a:r>
            <a:r>
              <a:rPr lang="en-US" sz="3200" dirty="0" err="1"/>
              <a:t>dɪˈteɪl</a:t>
            </a:r>
            <a:r>
              <a:rPr lang="en-US" sz="3200" dirty="0"/>
              <a:t>/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n):</a:t>
            </a:r>
          </a:p>
        </p:txBody>
      </p:sp>
      <p:sp>
        <p:nvSpPr>
          <p:cNvPr id="219174" name="Text Box 38"/>
          <p:cNvSpPr txBox="1">
            <a:spLocks noChangeArrowheads="1"/>
          </p:cNvSpPr>
          <p:nvPr/>
        </p:nvSpPr>
        <p:spPr bwMode="auto">
          <a:xfrm>
            <a:off x="7751283" y="2840804"/>
            <a:ext cx="160020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175" name="Text Box 39"/>
          <p:cNvSpPr txBox="1">
            <a:spLocks noChangeArrowheads="1"/>
          </p:cNvSpPr>
          <p:nvPr/>
        </p:nvSpPr>
        <p:spPr bwMode="auto">
          <a:xfrm>
            <a:off x="1524000" y="4229100"/>
            <a:ext cx="556260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to + V-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endParaRPr 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179" name="Text Box 43"/>
          <p:cNvSpPr txBox="1">
            <a:spLocks noChangeArrowheads="1"/>
          </p:cNvSpPr>
          <p:nvPr/>
        </p:nvSpPr>
        <p:spPr bwMode="auto">
          <a:xfrm>
            <a:off x="1600201" y="685800"/>
            <a:ext cx="5200649" cy="5847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inquiry </a:t>
            </a:r>
            <a:r>
              <a:rPr lang="en-US" sz="3200" dirty="0"/>
              <a:t>/</a:t>
            </a:r>
            <a:r>
              <a:rPr lang="en-US" sz="3200" dirty="0" err="1"/>
              <a:t>ɪnˈkwaɪəri</a:t>
            </a:r>
            <a:r>
              <a:rPr lang="en-US" sz="3200" dirty="0"/>
              <a:t>/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n):</a:t>
            </a:r>
          </a:p>
        </p:txBody>
      </p:sp>
      <p:sp>
        <p:nvSpPr>
          <p:cNvPr id="219180" name="Text Box 44"/>
          <p:cNvSpPr txBox="1">
            <a:spLocks noChangeArrowheads="1"/>
          </p:cNvSpPr>
          <p:nvPr/>
        </p:nvSpPr>
        <p:spPr bwMode="auto">
          <a:xfrm>
            <a:off x="7834332" y="639764"/>
            <a:ext cx="4648200" cy="5794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endParaRPr lang="en-US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183" name="Text Box 47"/>
          <p:cNvSpPr txBox="1">
            <a:spLocks noChangeArrowheads="1"/>
          </p:cNvSpPr>
          <p:nvPr/>
        </p:nvSpPr>
        <p:spPr bwMode="auto">
          <a:xfrm>
            <a:off x="1524000" y="3535364"/>
            <a:ext cx="2743200" cy="5794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fee </a:t>
            </a:r>
            <a:r>
              <a:rPr lang="en-US" sz="3200" dirty="0"/>
              <a:t>/fiː/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n):</a:t>
            </a:r>
          </a:p>
        </p:txBody>
      </p:sp>
      <p:sp>
        <p:nvSpPr>
          <p:cNvPr id="219184" name="Text Box 48"/>
          <p:cNvSpPr txBox="1">
            <a:spLocks noChangeArrowheads="1"/>
          </p:cNvSpPr>
          <p:nvPr/>
        </p:nvSpPr>
        <p:spPr bwMode="auto">
          <a:xfrm>
            <a:off x="7758132" y="3505200"/>
            <a:ext cx="198120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endParaRPr lang="en-US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191" name="Text Box 55"/>
          <p:cNvSpPr txBox="1">
            <a:spLocks noChangeArrowheads="1"/>
          </p:cNvSpPr>
          <p:nvPr/>
        </p:nvSpPr>
        <p:spPr bwMode="auto">
          <a:xfrm>
            <a:off x="1562100" y="5181600"/>
            <a:ext cx="914400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looking forward to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</a:t>
            </a: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you.</a:t>
            </a:r>
          </a:p>
        </p:txBody>
      </p:sp>
      <p:sp>
        <p:nvSpPr>
          <p:cNvPr id="219192" name="Text Box 56"/>
          <p:cNvSpPr txBox="1">
            <a:spLocks noChangeArrowheads="1"/>
          </p:cNvSpPr>
          <p:nvPr/>
        </p:nvSpPr>
        <p:spPr bwMode="auto">
          <a:xfrm>
            <a:off x="7758136" y="4193996"/>
            <a:ext cx="251460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endParaRPr lang="en-US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67" grpId="0"/>
      <p:bldP spid="219168" grpId="0"/>
      <p:bldP spid="219171" grpId="0"/>
      <p:bldP spid="219172" grpId="0"/>
      <p:bldP spid="219173" grpId="0"/>
      <p:bldP spid="219174" grpId="0"/>
      <p:bldP spid="219175" grpId="0"/>
      <p:bldP spid="219179" grpId="0"/>
      <p:bldP spid="219180" grpId="0"/>
      <p:bldP spid="219183" grpId="0"/>
      <p:bldP spid="219184" grpId="0"/>
      <p:bldP spid="219191" grpId="0"/>
      <p:bldP spid="2191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296" t="21103" r="15575" b="48787"/>
          <a:stretch/>
        </p:blipFill>
        <p:spPr>
          <a:xfrm>
            <a:off x="1815352" y="0"/>
            <a:ext cx="8498541" cy="66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6261100" y="123826"/>
            <a:ext cx="4178300" cy="125200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Le Duan Street, District 1</a:t>
            </a:r>
            <a:endParaRPr lang="en-US" sz="24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 Chi Minh City, Viet Nam</a:t>
            </a:r>
            <a:endParaRPr lang="en-US" sz="24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April 17</a:t>
            </a:r>
            <a:r>
              <a:rPr 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2003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1600200" y="685801"/>
            <a:ext cx="9067800" cy="58007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Sir,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saw your school’s advertisement in today’s edition of the Viet Nam news.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interested in learning Vietnamese and I would like some information about your school.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speak a little Vietnamese, but I want to learn to read and write it. Could you please send details of courses and fees?  I can complete a spoken Vietnamese test if necessary.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look forward to hearing from you.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Yours faithfully,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Robinson</a:t>
            </a:r>
          </a:p>
        </p:txBody>
      </p:sp>
      <p:pic>
        <p:nvPicPr>
          <p:cNvPr id="14340" name="Picture 29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1822450" y="3346450"/>
            <a:ext cx="678180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0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1524000" y="-4763"/>
            <a:ext cx="91440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2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7232650" y="3422650"/>
            <a:ext cx="678180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3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1524000" y="6738938"/>
            <a:ext cx="91440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38" descr="Picture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5456238"/>
            <a:ext cx="152400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132" t="51434" r="14445" b="24607"/>
          <a:stretch/>
        </p:blipFill>
        <p:spPr>
          <a:xfrm>
            <a:off x="727272" y="136524"/>
            <a:ext cx="10626528" cy="651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inhnen_9"/>
          <p:cNvPicPr>
            <a:picLocks noChangeAspect="1" noChangeArrowheads="1"/>
          </p:cNvPicPr>
          <p:nvPr/>
        </p:nvPicPr>
        <p:blipFill>
          <a:blip r:embed="rId2"/>
          <a:srcRect l="48099" t="13333" r="4570" b="55000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676400" y="128588"/>
            <a:ext cx="8839200" cy="523220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008000"/>
            </a:solidFill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Read Mr. Robinson’s letter and complete the table.</a:t>
            </a:r>
          </a:p>
        </p:txBody>
      </p:sp>
      <p:graphicFrame>
        <p:nvGraphicFramePr>
          <p:cNvPr id="269392" name="Group 8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08460913"/>
              </p:ext>
            </p:extLst>
          </p:nvPr>
        </p:nvGraphicFramePr>
        <p:xfrm>
          <a:off x="1676400" y="788989"/>
          <a:ext cx="8839200" cy="5956745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4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saw your school’s ……………………. in today’s edition of …………………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1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can ……………………………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want to ………………………........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would like to know more about ……………. of courses and 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9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Further information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can complete …………………………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…………………..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73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look forward to ………………….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9380" name="Rectangle 68"/>
          <p:cNvSpPr>
            <a:spLocks noChangeArrowheads="1"/>
          </p:cNvSpPr>
          <p:nvPr/>
        </p:nvSpPr>
        <p:spPr bwMode="auto">
          <a:xfrm>
            <a:off x="7470266" y="1828450"/>
            <a:ext cx="3197735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Viet Nam News.</a:t>
            </a:r>
          </a:p>
        </p:txBody>
      </p:sp>
      <p:sp>
        <p:nvSpPr>
          <p:cNvPr id="269381" name="Rectangle 69"/>
          <p:cNvSpPr>
            <a:spLocks noChangeArrowheads="1"/>
          </p:cNvSpPr>
          <p:nvPr/>
        </p:nvSpPr>
        <p:spPr bwMode="auto">
          <a:xfrm>
            <a:off x="7668410" y="1339840"/>
            <a:ext cx="2448106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advertisement</a:t>
            </a:r>
          </a:p>
        </p:txBody>
      </p:sp>
      <p:sp>
        <p:nvSpPr>
          <p:cNvPr id="269382" name="Rectangle 70"/>
          <p:cNvSpPr>
            <a:spLocks noChangeArrowheads="1"/>
          </p:cNvSpPr>
          <p:nvPr/>
        </p:nvSpPr>
        <p:spPr bwMode="auto">
          <a:xfrm>
            <a:off x="5458827" y="2520463"/>
            <a:ext cx="4053738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 a little Vietnamese.</a:t>
            </a:r>
          </a:p>
        </p:txBody>
      </p:sp>
      <p:sp>
        <p:nvSpPr>
          <p:cNvPr id="269383" name="Rectangle 71"/>
          <p:cNvSpPr>
            <a:spLocks noChangeArrowheads="1"/>
          </p:cNvSpPr>
          <p:nvPr/>
        </p:nvSpPr>
        <p:spPr bwMode="auto">
          <a:xfrm>
            <a:off x="5922976" y="3048000"/>
            <a:ext cx="4193540" cy="5219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to read and write it.</a:t>
            </a:r>
          </a:p>
        </p:txBody>
      </p:sp>
      <p:sp>
        <p:nvSpPr>
          <p:cNvPr id="269384" name="Rectangle 72"/>
          <p:cNvSpPr>
            <a:spLocks noChangeArrowheads="1"/>
          </p:cNvSpPr>
          <p:nvPr/>
        </p:nvSpPr>
        <p:spPr bwMode="auto">
          <a:xfrm>
            <a:off x="8894655" y="3973351"/>
            <a:ext cx="761747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fees</a:t>
            </a:r>
          </a:p>
        </p:txBody>
      </p:sp>
      <p:sp>
        <p:nvSpPr>
          <p:cNvPr id="269385" name="Rectangle 73"/>
          <p:cNvSpPr>
            <a:spLocks noChangeArrowheads="1"/>
          </p:cNvSpPr>
          <p:nvPr/>
        </p:nvSpPr>
        <p:spPr bwMode="auto">
          <a:xfrm>
            <a:off x="6937711" y="4533409"/>
            <a:ext cx="3377271" cy="95410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spoken Vietnamese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test.</a:t>
            </a:r>
          </a:p>
        </p:txBody>
      </p:sp>
      <p:sp>
        <p:nvSpPr>
          <p:cNvPr id="269387" name="Rectangle 75"/>
          <p:cNvSpPr>
            <a:spLocks noChangeArrowheads="1"/>
          </p:cNvSpPr>
          <p:nvPr/>
        </p:nvSpPr>
        <p:spPr bwMode="auto">
          <a:xfrm>
            <a:off x="7227786" y="5518160"/>
            <a:ext cx="2941767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hearing from you.</a:t>
            </a:r>
          </a:p>
        </p:txBody>
      </p:sp>
      <p:sp>
        <p:nvSpPr>
          <p:cNvPr id="269388" name="Rectangle 76"/>
          <p:cNvSpPr>
            <a:spLocks noChangeArrowheads="1"/>
          </p:cNvSpPr>
          <p:nvPr/>
        </p:nvSpPr>
        <p:spPr bwMode="auto">
          <a:xfrm>
            <a:off x="4592483" y="6017037"/>
            <a:ext cx="2660985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Yours faithfully,</a:t>
            </a:r>
          </a:p>
        </p:txBody>
      </p:sp>
      <p:sp>
        <p:nvSpPr>
          <p:cNvPr id="269389" name="Rectangle 77"/>
          <p:cNvSpPr>
            <a:spLocks noChangeArrowheads="1"/>
          </p:cNvSpPr>
          <p:nvPr/>
        </p:nvSpPr>
        <p:spPr bwMode="auto">
          <a:xfrm>
            <a:off x="4512068" y="3991324"/>
            <a:ext cx="1711353" cy="52150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9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9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9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69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69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69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693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69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69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69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69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69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69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69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69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69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69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69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69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69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69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69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69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69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269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269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269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9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9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9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80" grpId="0"/>
      <p:bldP spid="269381" grpId="0"/>
      <p:bldP spid="269382" grpId="0"/>
      <p:bldP spid="269383" grpId="0"/>
      <p:bldP spid="269384" grpId="0"/>
      <p:bldP spid="269385" grpId="0"/>
      <p:bldP spid="269387" grpId="0"/>
      <p:bldP spid="2693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6"/>
          <p:cNvSpPr txBox="1">
            <a:spLocks noChangeArrowheads="1"/>
          </p:cNvSpPr>
          <p:nvPr/>
        </p:nvSpPr>
        <p:spPr bwMode="auto">
          <a:xfrm>
            <a:off x="6613525" y="25511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6387" name="Text Box 41"/>
          <p:cNvSpPr txBox="1">
            <a:spLocks noChangeArrowheads="1"/>
          </p:cNvSpPr>
          <p:nvPr/>
        </p:nvSpPr>
        <p:spPr bwMode="auto">
          <a:xfrm>
            <a:off x="3886200" y="3810001"/>
            <a:ext cx="2209800" cy="3667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6388" name="Text Box 43"/>
          <p:cNvSpPr txBox="1">
            <a:spLocks noChangeArrowheads="1"/>
          </p:cNvSpPr>
          <p:nvPr/>
        </p:nvSpPr>
        <p:spPr bwMode="auto">
          <a:xfrm>
            <a:off x="8289925" y="42275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6389" name="Text Box 64"/>
          <p:cNvSpPr txBox="1">
            <a:spLocks noChangeArrowheads="1"/>
          </p:cNvSpPr>
          <p:nvPr/>
        </p:nvSpPr>
        <p:spPr bwMode="auto">
          <a:xfrm>
            <a:off x="957633" y="1832916"/>
            <a:ext cx="1676400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Note:</a:t>
            </a:r>
          </a:p>
        </p:txBody>
      </p:sp>
      <p:sp>
        <p:nvSpPr>
          <p:cNvPr id="239681" name="Text Box 65"/>
          <p:cNvSpPr txBox="1">
            <a:spLocks noChangeArrowheads="1"/>
          </p:cNvSpPr>
          <p:nvPr/>
        </p:nvSpPr>
        <p:spPr bwMode="auto">
          <a:xfrm>
            <a:off x="2634033" y="1870860"/>
            <a:ext cx="6400800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format of a letter of inquiry</a:t>
            </a:r>
          </a:p>
        </p:txBody>
      </p:sp>
      <p:sp>
        <p:nvSpPr>
          <p:cNvPr id="239682" name="Text Box 66"/>
          <p:cNvSpPr txBox="1">
            <a:spLocks noChangeArrowheads="1"/>
          </p:cNvSpPr>
          <p:nvPr/>
        </p:nvSpPr>
        <p:spPr bwMode="auto">
          <a:xfrm>
            <a:off x="3401730" y="2390835"/>
            <a:ext cx="4800600" cy="24622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information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239683" name="Text Box 67"/>
          <p:cNvSpPr txBox="1">
            <a:spLocks noChangeArrowheads="1"/>
          </p:cNvSpPr>
          <p:nvPr/>
        </p:nvSpPr>
        <p:spPr bwMode="auto">
          <a:xfrm>
            <a:off x="636872" y="4693444"/>
            <a:ext cx="335280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 </a:t>
            </a:r>
            <a:r>
              <a:rPr lang="en-US" sz="28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Polite closing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</p:txBody>
      </p:sp>
      <p:sp>
        <p:nvSpPr>
          <p:cNvPr id="239684" name="Text Box 68"/>
          <p:cNvSpPr txBox="1">
            <a:spLocks noChangeArrowheads="1"/>
          </p:cNvSpPr>
          <p:nvPr/>
        </p:nvSpPr>
        <p:spPr bwMode="auto">
          <a:xfrm>
            <a:off x="3389463" y="4911943"/>
            <a:ext cx="5562600" cy="181588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-"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Yours faithfully,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Yours sincerely,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Faithfully/ Sincerely yours,  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="" xmlns:a16="http://schemas.microsoft.com/office/drawing/2014/main" id="{C0F23CBE-1F09-46E2-8A08-A467EC74387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84363" y="268971"/>
            <a:ext cx="10972800" cy="128417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advertisements in lesson: Read. Choose one of the schools you want to attend to improve your English. Write 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letter of inquiry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institution requesting for more information about the courses and fees.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396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396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396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3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239681" grpId="0"/>
      <p:bldP spid="239682" grpId="0"/>
      <p:bldP spid="239683" grpId="0"/>
      <p:bldP spid="239684" grpId="0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ChangeArrowheads="1"/>
          </p:cNvSpPr>
          <p:nvPr/>
        </p:nvSpPr>
        <p:spPr bwMode="auto">
          <a:xfrm>
            <a:off x="1828800" y="206376"/>
            <a:ext cx="8686800" cy="6492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267 Quang Trung Street, Ward 11,</a:t>
            </a:r>
          </a:p>
          <a:p>
            <a:pPr algn="r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Go Vap District, Ho Chi Minh City.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October 21</a:t>
            </a:r>
            <a:r>
              <a:rPr lang="en-US" sz="20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2021.</a:t>
            </a:r>
          </a:p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Mrs. Smith,</a:t>
            </a:r>
          </a:p>
          <a:p>
            <a:pPr algn="l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 the advertisement of your school on TV last week. I am very interested in learning English and I would like some more information about your Institute.</a:t>
            </a:r>
          </a:p>
          <a:p>
            <a:pPr algn="l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speak a little English , but I read it very slowly and my writing is bad. So I want to improve my reading and writing.              Could you please send details of English courses and fees for beginners? I can complete a spoken English test if necessary.</a:t>
            </a:r>
          </a:p>
          <a:p>
            <a:pPr algn="l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forward to hearing from you.</a:t>
            </a:r>
          </a:p>
          <a:p>
            <a:pPr algn="l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Yours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sincerely,</a:t>
            </a:r>
          </a:p>
          <a:p>
            <a:pPr algn="l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Nguyen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 Nam</a:t>
            </a:r>
          </a:p>
        </p:txBody>
      </p:sp>
      <p:pic>
        <p:nvPicPr>
          <p:cNvPr id="20483" name="Picture 29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1822450" y="3346450"/>
            <a:ext cx="678180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0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1524000" y="-4763"/>
            <a:ext cx="91440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2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7232650" y="3422650"/>
            <a:ext cx="678180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3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1524000" y="6738938"/>
            <a:ext cx="91440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38" descr="Picture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9200" y="427038"/>
            <a:ext cx="152400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38" descr="Picture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5181601"/>
            <a:ext cx="15240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4067175" y="438150"/>
            <a:ext cx="3962400" cy="1295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sp>
        <p:nvSpPr>
          <p:cNvPr id="21509" name="Rectangle 5" descr="Papyrus"/>
          <p:cNvSpPr>
            <a:spLocks noChangeArrowheads="1"/>
          </p:cNvSpPr>
          <p:nvPr/>
        </p:nvSpPr>
        <p:spPr bwMode="auto">
          <a:xfrm>
            <a:off x="521493" y="2447926"/>
            <a:ext cx="11053764" cy="147732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Write the letter in your exercise notebook again.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Unit 4 (cont.):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Focus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(pages 38-39)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 14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757613"/>
            <a:ext cx="487363" cy="487362"/>
          </a:xfrm>
        </p:spPr>
      </p:pic>
      <p:pic>
        <p:nvPicPr>
          <p:cNvPr id="27650" name="Picture 2" descr="How to Write a Genuine Thank You Note - Sugar and Sp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5" y="0"/>
            <a:ext cx="123031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05364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logos_080920-110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3048000" cy="3276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6" descr="P78-79-X09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"/>
            <a:ext cx="3048000" cy="3276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2667000" y="4114800"/>
            <a:ext cx="2438400" cy="762000"/>
          </a:xfrm>
          <a:prstGeom prst="ellipse">
            <a:avLst/>
          </a:prstGeom>
          <a:solidFill>
            <a:srgbClr val="FFFF66"/>
          </a:solidFill>
          <a:ln w="76200" cmpd="tri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NGA</a:t>
            </a: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6934200" y="5314950"/>
            <a:ext cx="2438400" cy="762000"/>
          </a:xfrm>
          <a:prstGeom prst="ellipse">
            <a:avLst/>
          </a:prstGeom>
          <a:solidFill>
            <a:srgbClr val="FFFF66"/>
          </a:solidFill>
          <a:ln w="76200" cmpd="tri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KATE</a:t>
            </a:r>
          </a:p>
        </p:txBody>
      </p:sp>
    </p:spTree>
    <p:extLst>
      <p:ext uri="{BB962C8B-B14F-4D97-AF65-F5344CB8AC3E}">
        <p14:creationId xmlns:p14="http://schemas.microsoft.com/office/powerpoint/2010/main" val="399435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  <p:bldP spid="266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30200" y="1231983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sng" dirty="0" smtClean="0">
                <a:solidFill>
                  <a:srgbClr val="CC0000"/>
                </a:solidFill>
              </a:rPr>
              <a:t>VERB</a:t>
            </a:r>
            <a:r>
              <a:rPr lang="en-US" altLang="en-US" sz="4000" b="1" dirty="0" smtClean="0">
                <a:solidFill>
                  <a:srgbClr val="CC0000"/>
                </a:solidFill>
              </a:rPr>
              <a:t>:</a:t>
            </a:r>
            <a:endParaRPr lang="en-US" altLang="en-US" sz="4000" b="1" dirty="0">
              <a:solidFill>
                <a:srgbClr val="CC0000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3500" y="3709786"/>
            <a:ext cx="243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sng" dirty="0" smtClean="0">
                <a:solidFill>
                  <a:srgbClr val="CC0000"/>
                </a:solidFill>
              </a:rPr>
              <a:t>NOUN</a:t>
            </a:r>
            <a:r>
              <a:rPr lang="en-US" altLang="en-US" sz="4000" b="1" dirty="0" smtClean="0">
                <a:solidFill>
                  <a:srgbClr val="CC0000"/>
                </a:solidFill>
              </a:rPr>
              <a:t>:</a:t>
            </a:r>
            <a:endParaRPr lang="en-US" altLang="en-US" sz="4000" b="1" dirty="0">
              <a:solidFill>
                <a:srgbClr val="CC0000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36398" y="2034246"/>
            <a:ext cx="91785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b="1" dirty="0"/>
              <a:t>- i</a:t>
            </a:r>
            <a:r>
              <a:rPr lang="en-US" altLang="en-US" sz="4000" b="1" dirty="0" smtClean="0"/>
              <a:t>mprove</a:t>
            </a:r>
            <a:r>
              <a:rPr lang="en-US" sz="4000" dirty="0" smtClean="0"/>
              <a:t>/</a:t>
            </a:r>
            <a:r>
              <a:rPr lang="en-US" sz="4000" dirty="0" err="1" smtClean="0"/>
              <a:t>ɪm</a:t>
            </a:r>
            <a:r>
              <a:rPr lang="en-US" sz="4000" dirty="0" err="1"/>
              <a:t>ˈpruːv</a:t>
            </a:r>
            <a:r>
              <a:rPr lang="en-US" sz="4000" dirty="0" smtClean="0"/>
              <a:t>/: </a:t>
            </a:r>
            <a:r>
              <a:rPr lang="en-US" sz="4000" dirty="0" err="1" smtClean="0"/>
              <a:t>cải</a:t>
            </a:r>
            <a:r>
              <a:rPr lang="en-US" sz="4000" dirty="0" smtClean="0"/>
              <a:t> </a:t>
            </a:r>
            <a:r>
              <a:rPr lang="en-US" sz="4000" dirty="0" err="1" smtClean="0"/>
              <a:t>thiện</a:t>
            </a:r>
            <a:r>
              <a:rPr lang="en-US" altLang="en-US" sz="4000" b="1" dirty="0" smtClean="0"/>
              <a:t> </a:t>
            </a:r>
            <a:endParaRPr lang="en-US" altLang="en-US" sz="4000" b="1" dirty="0"/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4648200" y="11001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4953000" y="1828801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4876800" y="1828801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91911" y="4467755"/>
            <a:ext cx="72437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b="1" dirty="0">
                <a:cs typeface="Arial" panose="020B0604020202020204" pitchFamily="34" charset="0"/>
              </a:rPr>
              <a:t>- s</a:t>
            </a:r>
            <a:r>
              <a:rPr lang="en-US" altLang="en-US" sz="4000" b="1" dirty="0" smtClean="0">
                <a:cs typeface="Arial" panose="020B0604020202020204" pitchFamily="34" charset="0"/>
              </a:rPr>
              <a:t>kill </a:t>
            </a:r>
            <a:r>
              <a:rPr lang="en-US" sz="4000" dirty="0">
                <a:solidFill>
                  <a:srgbClr val="333333"/>
                </a:solidFill>
                <a:cs typeface="Arial" panose="020B0604020202020204" pitchFamily="34" charset="0"/>
              </a:rPr>
              <a:t>/</a:t>
            </a:r>
            <a:r>
              <a:rPr lang="en-US" sz="4000" dirty="0" err="1" smtClean="0">
                <a:cs typeface="Arial" panose="020B0604020202020204" pitchFamily="34" charset="0"/>
              </a:rPr>
              <a:t>skɪl</a:t>
            </a:r>
            <a:r>
              <a:rPr lang="en-US" sz="4000" dirty="0" smtClean="0">
                <a:cs typeface="Arial" panose="020B0604020202020204" pitchFamily="34" charset="0"/>
              </a:rPr>
              <a:t>/: </a:t>
            </a:r>
            <a:r>
              <a:rPr lang="en-US" sz="4000" dirty="0" err="1" smtClean="0">
                <a:cs typeface="Arial" panose="020B0604020202020204" pitchFamily="34" charset="0"/>
              </a:rPr>
              <a:t>kĩ</a:t>
            </a:r>
            <a:r>
              <a:rPr lang="en-US" sz="4000" dirty="0" smtClean="0"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cs typeface="Arial" panose="020B0604020202020204" pitchFamily="34" charset="0"/>
              </a:rPr>
              <a:t>năng</a:t>
            </a:r>
            <a:endParaRPr lang="en-US" altLang="en-US" sz="4000" b="1" dirty="0">
              <a:cs typeface="Arial" panose="020B0604020202020204" pitchFamily="34" charset="0"/>
            </a:endParaRPr>
          </a:p>
        </p:txBody>
      </p:sp>
      <p:sp>
        <p:nvSpPr>
          <p:cNvPr id="9227" name="Text Box 26"/>
          <p:cNvSpPr txBox="1">
            <a:spLocks noChangeArrowheads="1"/>
          </p:cNvSpPr>
          <p:nvPr/>
        </p:nvSpPr>
        <p:spPr bwMode="auto">
          <a:xfrm>
            <a:off x="4114800" y="32766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529934" y="2926444"/>
            <a:ext cx="11593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b="1" dirty="0">
                <a:sym typeface="Wingdings" panose="05000000000000000000" pitchFamily="2" charset="2"/>
              </a:rPr>
              <a:t> </a:t>
            </a:r>
            <a:r>
              <a:rPr lang="en-US" altLang="en-US" sz="4000" b="1" dirty="0"/>
              <a:t>improvement </a:t>
            </a:r>
            <a:r>
              <a:rPr lang="en-US" sz="4000" dirty="0"/>
              <a:t>/</a:t>
            </a:r>
            <a:r>
              <a:rPr lang="en-US" sz="4000" dirty="0" err="1"/>
              <a:t>ɪmˈpruːvmənt</a:t>
            </a:r>
            <a:r>
              <a:rPr lang="en-US" sz="4000" dirty="0"/>
              <a:t>/ </a:t>
            </a:r>
            <a:r>
              <a:rPr lang="en-US" altLang="en-US" sz="4000" dirty="0" smtClean="0"/>
              <a:t>(</a:t>
            </a:r>
            <a:r>
              <a:rPr lang="en-US" altLang="en-US" sz="4000" dirty="0"/>
              <a:t>n</a:t>
            </a:r>
            <a:r>
              <a:rPr lang="en-US" altLang="en-US" sz="4000" dirty="0" smtClean="0"/>
              <a:t>): </a:t>
            </a:r>
            <a:r>
              <a:rPr lang="en-US" altLang="en-US" sz="4000" dirty="0" err="1" smtClean="0"/>
              <a:t>sự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cải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thiện</a:t>
            </a:r>
            <a:endParaRPr lang="en-US" altLang="en-US" sz="4000" dirty="0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7942358" y="3818642"/>
            <a:ext cx="3949378" cy="2867908"/>
            <a:chOff x="2976" y="0"/>
            <a:chExt cx="2555" cy="2112"/>
          </a:xfrm>
        </p:grpSpPr>
        <p:pic>
          <p:nvPicPr>
            <p:cNvPr id="9232" name="Picture 70" descr="Trình duyệt của bạn có thể không hỗ trợ hiển thị hình này."/>
            <p:cNvPicPr>
              <a:picLocks noChangeAspect="1" noChangeArrowheads="1"/>
            </p:cNvPicPr>
            <p:nvPr/>
          </p:nvPicPr>
          <p:blipFill>
            <a:blip r:embed="rId8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17" t="45000"/>
            <a:stretch>
              <a:fillRect/>
            </a:stretch>
          </p:blipFill>
          <p:spPr bwMode="auto">
            <a:xfrm>
              <a:off x="2976" y="0"/>
              <a:ext cx="2555" cy="2112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33" name="Text Box 71"/>
            <p:cNvSpPr txBox="1">
              <a:spLocks noChangeArrowheads="1"/>
            </p:cNvSpPr>
            <p:nvPr/>
          </p:nvSpPr>
          <p:spPr bwMode="auto">
            <a:xfrm rot="-8191788">
              <a:off x="3105" y="1472"/>
              <a:ext cx="344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b="1">
                  <a:solidFill>
                    <a:srgbClr val="CC0000"/>
                  </a:solidFill>
                  <a:latin typeface="VNI-Times" pitchFamily="2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51647" y="182166"/>
            <a:ext cx="10515600" cy="1395412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Arial Black" panose="020B0A04020102020204" pitchFamily="34" charset="0"/>
              </a:rPr>
              <a:t>New words</a:t>
            </a:r>
          </a:p>
        </p:txBody>
      </p:sp>
      <p:pic>
        <p:nvPicPr>
          <p:cNvPr id="6" name="improve__gb_3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57" y="2396894"/>
            <a:ext cx="487363" cy="487363"/>
          </a:xfrm>
          <a:prstGeom prst="rect">
            <a:avLst/>
          </a:prstGeom>
        </p:spPr>
      </p:pic>
      <p:pic>
        <p:nvPicPr>
          <p:cNvPr id="7" name="improvemen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57" y="3125558"/>
            <a:ext cx="487363" cy="487363"/>
          </a:xfrm>
          <a:prstGeom prst="rect">
            <a:avLst/>
          </a:prstGeom>
        </p:spPr>
      </p:pic>
      <p:pic>
        <p:nvPicPr>
          <p:cNvPr id="8" name="skill__gb_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137" y="46108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245" grpId="0" autoUpdateAnimBg="0"/>
      <p:bldP spid="10246" grpId="0" autoUpdateAnimBg="0"/>
      <p:bldP spid="10247" grpId="0" autoUpdateAnimBg="0"/>
      <p:bldP spid="10256" grpId="0" autoUpdateAnimBg="0"/>
      <p:bldP spid="1027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47678" y="1508126"/>
            <a:ext cx="98250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ym typeface="Wingdings 2" panose="05020102010507070707" pitchFamily="18" charset="2"/>
              </a:rPr>
              <a:t>a</a:t>
            </a:r>
            <a:r>
              <a:rPr lang="en-US" altLang="en-US" sz="4000" b="1" dirty="0" smtClean="0">
                <a:sym typeface="Wingdings 2" panose="05020102010507070707" pitchFamily="18" charset="2"/>
              </a:rPr>
              <a:t>. </a:t>
            </a:r>
            <a:r>
              <a:rPr lang="en-US" altLang="en-US" sz="4000" b="1" dirty="0">
                <a:sym typeface="Wingdings 2" panose="05020102010507070707" pitchFamily="18" charset="2"/>
              </a:rPr>
              <a:t>Nga’s studying English for her work</a:t>
            </a:r>
            <a:r>
              <a:rPr lang="en-US" altLang="en-US" sz="4000" dirty="0">
                <a:sym typeface="Wingdings 2" panose="05020102010507070707" pitchFamily="18" charset="2"/>
              </a:rPr>
              <a:t>.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0610844" y="1295400"/>
            <a:ext cx="1143000" cy="1219200"/>
          </a:xfrm>
          <a:prstGeom prst="irregularSeal1">
            <a:avLst/>
          </a:prstGeom>
          <a:solidFill>
            <a:schemeClr val="accent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52441" y="2647945"/>
            <a:ext cx="9820284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ym typeface="Wingdings 2" panose="05020102010507070707" pitchFamily="18" charset="2"/>
              </a:rPr>
              <a:t>b</a:t>
            </a:r>
            <a:r>
              <a:rPr lang="en-US" altLang="en-US" sz="4000" b="1" dirty="0" smtClean="0">
                <a:sym typeface="Wingdings 2" panose="05020102010507070707" pitchFamily="18" charset="2"/>
              </a:rPr>
              <a:t>. </a:t>
            </a:r>
            <a:r>
              <a:rPr lang="en-US" altLang="en-US" sz="4000" b="1" dirty="0">
                <a:sym typeface="Wingdings 2" panose="05020102010507070707" pitchFamily="18" charset="2"/>
              </a:rPr>
              <a:t>She learned English at school and university.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10610844" y="2590800"/>
            <a:ext cx="1143000" cy="1143000"/>
          </a:xfrm>
          <a:prstGeom prst="irregularSeal1">
            <a:avLst/>
          </a:prstGeom>
          <a:solidFill>
            <a:schemeClr val="accent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66728" y="4098926"/>
            <a:ext cx="899161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ym typeface="Wingdings 2" panose="05020102010507070707" pitchFamily="18" charset="2"/>
              </a:rPr>
              <a:t>c</a:t>
            </a:r>
            <a:r>
              <a:rPr lang="en-US" altLang="en-US" sz="4000" b="1" dirty="0" smtClean="0">
                <a:sym typeface="Wingdings 2" panose="05020102010507070707" pitchFamily="18" charset="2"/>
              </a:rPr>
              <a:t>. </a:t>
            </a:r>
            <a:r>
              <a:rPr lang="en-US" altLang="en-US" sz="4000" b="1" dirty="0">
                <a:sym typeface="Wingdings 2" panose="05020102010507070707" pitchFamily="18" charset="2"/>
              </a:rPr>
              <a:t>She works for a national bank in Ha </a:t>
            </a:r>
            <a:r>
              <a:rPr lang="en-US" altLang="en-US" sz="4000" b="1" dirty="0" err="1">
                <a:sym typeface="Wingdings 2" panose="05020102010507070707" pitchFamily="18" charset="2"/>
              </a:rPr>
              <a:t>Noi</a:t>
            </a:r>
            <a:r>
              <a:rPr lang="en-US" altLang="en-US" sz="4000" b="1" dirty="0">
                <a:sym typeface="Wingdings 2" panose="05020102010507070707" pitchFamily="18" charset="2"/>
              </a:rPr>
              <a:t>.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10720387" y="3992563"/>
            <a:ext cx="1143000" cy="1143000"/>
          </a:xfrm>
          <a:prstGeom prst="irregularSeal1">
            <a:avLst/>
          </a:prstGeom>
          <a:solidFill>
            <a:schemeClr val="accent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F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52440" y="5394326"/>
            <a:ext cx="10820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ym typeface="Wingdings 2" panose="05020102010507070707" pitchFamily="18" charset="2"/>
              </a:rPr>
              <a:t> </a:t>
            </a:r>
            <a:r>
              <a:rPr lang="en-US" altLang="en-US" sz="4000" b="1" dirty="0">
                <a:sym typeface="Wingdings" panose="05000000000000000000" pitchFamily="2" charset="2"/>
              </a:rPr>
              <a:t> </a:t>
            </a:r>
            <a:r>
              <a:rPr lang="en-US" altLang="en-US" sz="4000" b="1" dirty="0">
                <a:sym typeface="Wingdings 2" panose="05020102010507070707" pitchFamily="18" charset="2"/>
              </a:rPr>
              <a:t>She works for an international bank in Ha </a:t>
            </a:r>
            <a:r>
              <a:rPr lang="en-US" altLang="en-US" sz="4000" b="1" dirty="0" err="1">
                <a:sym typeface="Wingdings 2" panose="05020102010507070707" pitchFamily="18" charset="2"/>
              </a:rPr>
              <a:t>Noi</a:t>
            </a:r>
            <a:r>
              <a:rPr lang="en-US" altLang="en-US" sz="4000" b="1" dirty="0">
                <a:sym typeface="Wingdings 2" panose="05020102010507070707" pitchFamily="18" charset="2"/>
              </a:rPr>
              <a:t>.</a:t>
            </a: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5133975" y="4738688"/>
            <a:ext cx="190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5661212" y="6034087"/>
            <a:ext cx="3079376" cy="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7"/>
          <p:cNvSpPr>
            <a:spLocks noChangeArrowheads="1"/>
          </p:cNvSpPr>
          <p:nvPr/>
        </p:nvSpPr>
        <p:spPr bwMode="auto">
          <a:xfrm>
            <a:off x="3124200" y="228600"/>
            <a:ext cx="5257800" cy="10668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</a:rPr>
              <a:t>TRUE or FALSE ?</a:t>
            </a:r>
          </a:p>
        </p:txBody>
      </p:sp>
      <p:pic>
        <p:nvPicPr>
          <p:cNvPr id="12" name="4_2">
            <a:hlinkClick r:id="" action="ppaction://media"/>
            <a:extLst>
              <a:ext uri="{FF2B5EF4-FFF2-40B4-BE49-F238E27FC236}">
                <a16:creationId xmlns="" xmlns:a16="http://schemas.microsoft.com/office/drawing/2014/main" id="{396EA59D-2880-4644-9F56-203AEE8124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59133" y="308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4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3366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4340" grpId="0"/>
      <p:bldP spid="14341" grpId="0" animBg="1"/>
      <p:bldP spid="14342" grpId="0"/>
      <p:bldP spid="14343" grpId="0" animBg="1"/>
      <p:bldP spid="14345" grpId="0"/>
      <p:bldP spid="14346" grpId="0" animBg="1"/>
      <p:bldP spid="14347" grpId="0"/>
      <p:bldP spid="14349" grpId="0" animBg="1"/>
      <p:bldP spid="14352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52432" y="1371601"/>
            <a:ext cx="99060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ym typeface="Wingdings 2" panose="05020102010507070707" pitchFamily="18" charset="2"/>
              </a:rPr>
              <a:t>d</a:t>
            </a:r>
            <a:r>
              <a:rPr lang="en-US" altLang="en-US" sz="4000" b="1" dirty="0" smtClean="0">
                <a:sym typeface="Wingdings 2" panose="05020102010507070707" pitchFamily="18" charset="2"/>
              </a:rPr>
              <a:t>. </a:t>
            </a:r>
            <a:r>
              <a:rPr lang="en-US" altLang="en-US" sz="4000" b="1" dirty="0">
                <a:sym typeface="Wingdings 2" panose="05020102010507070707" pitchFamily="18" charset="2"/>
              </a:rPr>
              <a:t>She needs to improve her writing.</a:t>
            </a:r>
            <a:endParaRPr lang="en-US" altLang="en-US" sz="4000" dirty="0">
              <a:sym typeface="Wingdings 2" panose="05020102010507070707" pitchFamily="18" charset="2"/>
            </a:endParaRP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10934704" y="1295400"/>
            <a:ext cx="1143000" cy="1219200"/>
          </a:xfrm>
          <a:prstGeom prst="irregularSeal1">
            <a:avLst/>
          </a:prstGeom>
          <a:solidFill>
            <a:schemeClr val="accent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38145" y="2727326"/>
            <a:ext cx="7419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ym typeface="Wingdings 2" panose="05020102010507070707" pitchFamily="18" charset="2"/>
              </a:rPr>
              <a:t>e</a:t>
            </a:r>
            <a:r>
              <a:rPr lang="en-US" altLang="en-US" sz="4000" b="1" dirty="0" smtClean="0">
                <a:sym typeface="Wingdings 2" panose="05020102010507070707" pitchFamily="18" charset="2"/>
              </a:rPr>
              <a:t>. </a:t>
            </a:r>
            <a:r>
              <a:rPr lang="en-US" altLang="en-US" sz="4000" b="1" dirty="0">
                <a:sym typeface="Wingdings 2" panose="05020102010507070707" pitchFamily="18" charset="2"/>
              </a:rPr>
              <a:t>Her listening is excellent.</a:t>
            </a: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10934704" y="2995620"/>
            <a:ext cx="1143000" cy="1143000"/>
          </a:xfrm>
          <a:prstGeom prst="irregularSeal1">
            <a:avLst/>
          </a:prstGeom>
          <a:solidFill>
            <a:schemeClr val="accent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F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19094" y="4633917"/>
            <a:ext cx="101679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ym typeface="Wingdings 2" panose="05020102010507070707" pitchFamily="18" charset="2"/>
              </a:rPr>
              <a:t>f</a:t>
            </a:r>
            <a:r>
              <a:rPr lang="en-US" altLang="en-US" sz="4000" b="1" dirty="0" smtClean="0">
                <a:sym typeface="Wingdings 2" panose="05020102010507070707" pitchFamily="18" charset="2"/>
              </a:rPr>
              <a:t>. </a:t>
            </a:r>
            <a:r>
              <a:rPr lang="en-US" altLang="en-US" sz="4000" b="1" dirty="0">
                <a:sym typeface="Wingdings 2" panose="05020102010507070707" pitchFamily="18" charset="2"/>
              </a:rPr>
              <a:t>She hopes she can talk to people from all over the world, and understand her favorite English songs.</a:t>
            </a: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11010904" y="4724403"/>
            <a:ext cx="1143000" cy="1143000"/>
          </a:xfrm>
          <a:prstGeom prst="irregularSeal1">
            <a:avLst/>
          </a:prstGeom>
          <a:solidFill>
            <a:schemeClr val="accent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4924425" y="3352800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Oval 11"/>
          <p:cNvSpPr>
            <a:spLocks noChangeArrowheads="1"/>
          </p:cNvSpPr>
          <p:nvPr/>
        </p:nvSpPr>
        <p:spPr bwMode="auto">
          <a:xfrm>
            <a:off x="3124200" y="228600"/>
            <a:ext cx="5257800" cy="10668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</a:rPr>
              <a:t>TRUE or FALSE ?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309556" y="3429001"/>
            <a:ext cx="7048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ym typeface="Wingdings" panose="05000000000000000000" pitchFamily="2" charset="2"/>
              </a:rPr>
              <a:t> </a:t>
            </a:r>
            <a:r>
              <a:rPr lang="en-US" altLang="en-US" sz="4000" b="1" dirty="0">
                <a:sym typeface="Wingdings 2" panose="05020102010507070707" pitchFamily="18" charset="2"/>
              </a:rPr>
              <a:t>Her listening is terrible.</a:t>
            </a: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4914900" y="4125913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4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animBg="1"/>
      <p:bldP spid="45060" grpId="0"/>
      <p:bldP spid="45061" grpId="0" animBg="1"/>
      <p:bldP spid="45062" grpId="0"/>
      <p:bldP spid="45063" grpId="0" animBg="1"/>
      <p:bldP spid="45065" grpId="0" animBg="1"/>
      <p:bldP spid="45068" grpId="0"/>
      <p:bldP spid="450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600200" y="152401"/>
            <a:ext cx="8915400" cy="664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800" b="1" u="sng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complete the dialogue</a:t>
            </a:r>
            <a:r>
              <a:rPr lang="en-US" altLang="en-US" sz="1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Host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Kate, can I introduce you to Nga ? She’s studying English here in London.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Hello, pleased to meet you.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Pleased to meet you, too.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(1)……….. are you from, Nga?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I’m from Vietnam.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Why are you studying English here ?                    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I need it for my (2)……..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Really? So, what do you do?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I work for a bank, an (3)…………………bank in Hanoi.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Oh, I see. Did you learn English at school?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Yes, and at university, too. But I’ve forget …er … forget…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Forgotten.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Yes, of course. I’ve forgotten a lot of it. I want to (4)…………… my writing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skill. You know…. sometimes I have to write letters in English.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Kate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What about listening, Nga 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It’s (5)……………. This is my biggest problem. People talk very (6)…………...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I can’t understand them.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Do you like studying English 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Oh, yes. It’s an interesting language and it’s very (7)…………; and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can talk to people from all over the world…and I can understand the (8)…………of my favorite songs, too.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Kate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Well. That’s very good. Good luck to you, Nga.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958311" y="4826381"/>
            <a:ext cx="10881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terrible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7131867" y="3939277"/>
            <a:ext cx="1171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="" xmlns:a16="http://schemas.microsoft.com/office/drawing/2014/main" id="{D17D6099-FA36-482A-AE6B-1FF00ABCA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012" y="1315901"/>
            <a:ext cx="10328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9576F83F-F3AA-45DA-9D62-5F692D7DA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059" y="2753236"/>
            <a:ext cx="16903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="" xmlns:a16="http://schemas.microsoft.com/office/drawing/2014/main" id="{F912C576-5FAE-4AB6-B376-89018EEC6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795" y="5997455"/>
            <a:ext cx="1032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="" xmlns:a16="http://schemas.microsoft.com/office/drawing/2014/main" id="{BA57A0EF-BFFC-4BA9-8906-AC89CB4D5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866" y="5695540"/>
            <a:ext cx="979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="" xmlns:a16="http://schemas.microsoft.com/office/drawing/2014/main" id="{57C92E59-91F6-4F54-BB68-2F53FA149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056" y="4826381"/>
            <a:ext cx="1080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quickly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="" xmlns:a16="http://schemas.microsoft.com/office/drawing/2014/main" id="{18A8C548-D551-4D96-BA75-8BFDFEAA0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3230" y="2191943"/>
            <a:ext cx="616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</a:p>
        </p:txBody>
      </p:sp>
      <p:pic>
        <p:nvPicPr>
          <p:cNvPr id="11" name="4_2">
            <a:hlinkClick r:id="" action="ppaction://media"/>
            <a:extLst>
              <a:ext uri="{FF2B5EF4-FFF2-40B4-BE49-F238E27FC236}">
                <a16:creationId xmlns="" xmlns:a16="http://schemas.microsoft.com/office/drawing/2014/main" id="{E468EEA3-3151-445D-B775-9625C28761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0" y="2302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9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5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5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5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5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5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53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53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53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53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23366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NE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18900000" algn="ctr" rotWithShape="0">
              <a:srgbClr val="808080"/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452794" y="1643051"/>
            <a:ext cx="628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.VnTimeH" panose="020B7200000000000000" pitchFamily="34" charset="0"/>
              </a:rPr>
              <a:t> </a:t>
            </a:r>
          </a:p>
          <a:p>
            <a:endParaRPr lang="en-US" dirty="0">
              <a:latin typeface=".VnTimeH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9931" y="821290"/>
            <a:ext cx="5181600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Unit 4:</a:t>
            </a:r>
          </a:p>
        </p:txBody>
      </p:sp>
      <p:pic>
        <p:nvPicPr>
          <p:cNvPr id="1029" name="Picture 5" descr="Káº¿t quáº£ hÃ¬nh áº£nh cho hÃ¬nh áº£nh nhá»¯ng bÃ³ hoa Äáº¹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343400"/>
            <a:ext cx="2271722" cy="222887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974986" y="2965682"/>
            <a:ext cx="5220904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:  WRITE </a:t>
            </a:r>
          </a:p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1981201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A FOREIGN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0"/>
          <p:cNvGrpSpPr/>
          <p:nvPr/>
        </p:nvGrpSpPr>
        <p:grpSpPr bwMode="auto">
          <a:xfrm>
            <a:off x="3902136" y="442119"/>
            <a:ext cx="4698932" cy="4119349"/>
            <a:chOff x="1680" y="768"/>
            <a:chExt cx="2448" cy="2836"/>
          </a:xfrm>
        </p:grpSpPr>
        <p:pic>
          <p:nvPicPr>
            <p:cNvPr id="12301" name="Picture 8" descr="discussion-in-boardroom"/>
            <p:cNvPicPr>
              <a:picLocks noChangeAspect="1" noChangeArrowheads="1"/>
            </p:cNvPicPr>
            <p:nvPr/>
          </p:nvPicPr>
          <p:blipFill>
            <a:blip r:embed="rId3"/>
            <a:srcRect l="3999" r="32001" b="8417"/>
            <a:stretch>
              <a:fillRect/>
            </a:stretch>
          </p:blipFill>
          <p:spPr bwMode="auto">
            <a:xfrm>
              <a:off x="1680" y="768"/>
              <a:ext cx="2448" cy="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2" name="Text Box 9"/>
            <p:cNvSpPr txBox="1">
              <a:spLocks noChangeArrowheads="1"/>
            </p:cNvSpPr>
            <p:nvPr/>
          </p:nvSpPr>
          <p:spPr bwMode="auto">
            <a:xfrm>
              <a:off x="1680" y="3201"/>
              <a:ext cx="2448" cy="403"/>
            </a:xfrm>
            <a:prstGeom prst="rect">
              <a:avLst/>
            </a:prstGeom>
            <a:solidFill>
              <a:srgbClr val="008000"/>
            </a:solidFill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John Robinson</a:t>
              </a:r>
            </a:p>
          </p:txBody>
        </p:sp>
      </p:grpSp>
      <p:pic>
        <p:nvPicPr>
          <p:cNvPr id="260101" name="Picture 5" descr="directions"/>
          <p:cNvPicPr>
            <a:picLocks noChangeAspect="1" noChangeArrowheads="1"/>
          </p:cNvPicPr>
          <p:nvPr/>
        </p:nvPicPr>
        <p:blipFill>
          <a:blip r:embed="rId4"/>
          <a:srcRect t="10361" r="35600" b="1352"/>
          <a:stretch>
            <a:fillRect/>
          </a:stretch>
        </p:blipFill>
        <p:spPr bwMode="auto">
          <a:xfrm>
            <a:off x="8778936" y="2801160"/>
            <a:ext cx="3124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102" name="Picture 6" descr="ragini-sadhna-their friend"/>
          <p:cNvPicPr>
            <a:picLocks noChangeAspect="1" noChangeArrowheads="1"/>
          </p:cNvPicPr>
          <p:nvPr/>
        </p:nvPicPr>
        <p:blipFill>
          <a:blip r:embed="rId5"/>
          <a:srcRect l="31818" b="17633"/>
          <a:stretch>
            <a:fillRect/>
          </a:stretch>
        </p:blipFill>
        <p:spPr bwMode="auto">
          <a:xfrm>
            <a:off x="371468" y="3627438"/>
            <a:ext cx="289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0107" name="Text Box 11"/>
          <p:cNvSpPr txBox="1">
            <a:spLocks noChangeArrowheads="1"/>
          </p:cNvSpPr>
          <p:nvPr/>
        </p:nvSpPr>
        <p:spPr bwMode="auto">
          <a:xfrm>
            <a:off x="787450" y="3016250"/>
            <a:ext cx="152400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</a:t>
            </a:r>
          </a:p>
        </p:txBody>
      </p:sp>
      <p:sp>
        <p:nvSpPr>
          <p:cNvPr id="260108" name="Text Box 12"/>
          <p:cNvSpPr txBox="1">
            <a:spLocks noChangeArrowheads="1"/>
          </p:cNvSpPr>
          <p:nvPr/>
        </p:nvSpPr>
        <p:spPr bwMode="auto">
          <a:xfrm>
            <a:off x="8915400" y="2239964"/>
            <a:ext cx="1371600" cy="5794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</a:p>
        </p:txBody>
      </p:sp>
      <p:sp>
        <p:nvSpPr>
          <p:cNvPr id="131096" name="Text Box 24"/>
          <p:cNvSpPr txBox="1">
            <a:spLocks noChangeArrowheads="1"/>
          </p:cNvSpPr>
          <p:nvPr/>
        </p:nvSpPr>
        <p:spPr bwMode="auto">
          <a:xfrm>
            <a:off x="2011416" y="2954338"/>
            <a:ext cx="4572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Verdana" panose="020B060403050404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sz="3600" b="1">
              <a:solidFill>
                <a:srgbClr val="FF33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9982200" y="2209800"/>
            <a:ext cx="457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ahoma" panose="020B060403050404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x</a:t>
            </a:r>
            <a:endParaRPr lang="en-US" sz="3200" b="1">
              <a:solidFill>
                <a:srgbClr val="FF33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0111" name="Text Box 15"/>
          <p:cNvSpPr txBox="1">
            <a:spLocks noChangeArrowheads="1"/>
          </p:cNvSpPr>
          <p:nvPr/>
        </p:nvSpPr>
        <p:spPr bwMode="auto">
          <a:xfrm>
            <a:off x="142868" y="120651"/>
            <a:ext cx="4213346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from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0112" name="Text Box 16"/>
          <p:cNvSpPr txBox="1">
            <a:spLocks noChangeArrowheads="1"/>
          </p:cNvSpPr>
          <p:nvPr/>
        </p:nvSpPr>
        <p:spPr bwMode="auto">
          <a:xfrm>
            <a:off x="142868" y="654051"/>
            <a:ext cx="4500570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works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HCM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0113" name="Text Box 17"/>
          <p:cNvSpPr txBox="1">
            <a:spLocks noChangeArrowheads="1"/>
          </p:cNvSpPr>
          <p:nvPr/>
        </p:nvSpPr>
        <p:spPr bwMode="auto">
          <a:xfrm>
            <a:off x="142868" y="1187450"/>
            <a:ext cx="3759268" cy="9461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likes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Vietnamese</a:t>
            </a:r>
          </a:p>
        </p:txBody>
      </p:sp>
      <p:sp>
        <p:nvSpPr>
          <p:cNvPr id="260114" name="Text Box 18"/>
          <p:cNvSpPr txBox="1">
            <a:spLocks noChangeArrowheads="1"/>
          </p:cNvSpPr>
          <p:nvPr/>
        </p:nvSpPr>
        <p:spPr bwMode="auto">
          <a:xfrm>
            <a:off x="8763000" y="140634"/>
            <a:ext cx="3352800" cy="107721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2"/>
            </a:solidFill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he speak and read Vietnamese?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0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0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0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60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60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60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260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60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260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6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26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0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26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60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7" grpId="0"/>
      <p:bldP spid="260108" grpId="0"/>
      <p:bldP spid="131096" grpId="0"/>
      <p:bldP spid="2" grpId="0"/>
      <p:bldP spid="260111" grpId="0"/>
      <p:bldP spid="260111" grpId="1"/>
      <p:bldP spid="260112" grpId="0"/>
      <p:bldP spid="260112" grpId="1"/>
      <p:bldP spid="260113" grpId="0"/>
      <p:bldP spid="260113" grpId="1"/>
      <p:bldP spid="2601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2057400" y="762000"/>
            <a:ext cx="6553200" cy="579438"/>
          </a:xfrm>
          <a:prstGeom prst="rect">
            <a:avLst/>
          </a:prstGeom>
          <a:solidFill>
            <a:srgbClr val="FFFF00"/>
          </a:solidFill>
          <a:ln w="38100" cmpd="dbl" algn="ctr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a) Read Mr. Robinson’s letter.</a:t>
            </a:r>
          </a:p>
        </p:txBody>
      </p:sp>
      <p:sp>
        <p:nvSpPr>
          <p:cNvPr id="274438" name="WordArt 6"/>
          <p:cNvSpPr>
            <a:spLocks noChangeArrowheads="1" noChangeShapeType="1" noTextEdit="1"/>
          </p:cNvSpPr>
          <p:nvPr/>
        </p:nvSpPr>
        <p:spPr bwMode="auto">
          <a:xfrm>
            <a:off x="4038600" y="2514600"/>
            <a:ext cx="4876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9525">
                  <a:noFill/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letter of inquiry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983</Words>
  <Application>Microsoft Office PowerPoint</Application>
  <PresentationFormat>Widescreen</PresentationFormat>
  <Paragraphs>150</Paragraphs>
  <Slides>18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.VnTimeH</vt:lpstr>
      <vt:lpstr>Arial</vt:lpstr>
      <vt:lpstr>Arial Black</vt:lpstr>
      <vt:lpstr>Calibri</vt:lpstr>
      <vt:lpstr>Calibri Light</vt:lpstr>
      <vt:lpstr>Tahoma</vt:lpstr>
      <vt:lpstr>Times New Roman</vt:lpstr>
      <vt:lpstr>Verdana</vt:lpstr>
      <vt:lpstr>VNI-Times</vt:lpstr>
      <vt:lpstr>Wingdings</vt:lpstr>
      <vt:lpstr>Wingdings 2</vt:lpstr>
      <vt:lpstr>Office Theme</vt:lpstr>
      <vt:lpstr>PowerPoint Presentation</vt:lpstr>
      <vt:lpstr>PowerPoint Presentation</vt:lpstr>
      <vt:lpstr>New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RT07042017</cp:lastModifiedBy>
  <cp:revision>65</cp:revision>
  <dcterms:created xsi:type="dcterms:W3CDTF">2021-08-28T08:28:36Z</dcterms:created>
  <dcterms:modified xsi:type="dcterms:W3CDTF">2021-10-27T00:33:02Z</dcterms:modified>
</cp:coreProperties>
</file>